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 id="2147483678" r:id="rId2"/>
    <p:sldMasterId id="2147483695" r:id="rId3"/>
  </p:sldMasterIdLst>
  <p:sldIdLst>
    <p:sldId id="256"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66"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864843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0298CD5-6C1E-4009-B41F-6DF62E31D3BE}" type="datetimeFigureOut">
              <a:rPr lang="en-US" smtClean="0"/>
              <a:pPr/>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24198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0298CD5-6C1E-4009-B41F-6DF62E31D3BE}" type="datetimeFigureOut">
              <a:rPr lang="en-US" smtClean="0"/>
              <a:pPr/>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20918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90298CD5-6C1E-4009-B41F-6DF62E31D3BE}" type="datetimeFigureOut">
              <a:rPr lang="en-US" smtClean="0"/>
              <a:pPr/>
              <a:t>3/13/2015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069668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90298CD5-6C1E-4009-B41F-6DF62E31D3BE}" type="datetimeFigureOut">
              <a:rPr lang="en-US" smtClean="0"/>
              <a:pPr/>
              <a:t>3/13/2015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55311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90298CD5-6C1E-4009-B41F-6DF62E31D3BE}" type="datetimeFigureOut">
              <a:rPr lang="en-US" smtClean="0"/>
              <a:pPr/>
              <a:t>3/13/2015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006874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630344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003023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535871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882318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A61015F-7CC6-4D0A-9D87-873EA4C304CC}" type="datetimeFigureOut">
              <a:rPr lang="en-US" smtClean="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57195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375754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3/13/2015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275216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3/13/2015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019922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3/13/2015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075677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3/13/2015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9988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5C68B11-C5A8-448C-8CE9-B1A273C79CFC}" type="datetimeFigureOut">
              <a:rPr lang="en-US" smtClean="0"/>
              <a:t>3/13/2015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038419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616CA0-919D-4A49-9C8A-62FDFB3A5183}" type="datetimeFigureOut">
              <a:rPr lang="en-US" smtClean="0"/>
              <a:t>3/13/2015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‹Nº›</a:t>
            </a:fld>
            <a:endParaRPr lang="en-US" dirty="0"/>
          </a:p>
        </p:txBody>
      </p:sp>
    </p:spTree>
    <p:extLst>
      <p:ext uri="{BB962C8B-B14F-4D97-AF65-F5344CB8AC3E}">
        <p14:creationId xmlns:p14="http://schemas.microsoft.com/office/powerpoint/2010/main" val="3635008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0298CD5-6C1E-4009-B41F-6DF62E31D3BE}" type="datetimeFigureOut">
              <a:rPr lang="en-US" smtClean="0"/>
              <a:pPr/>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256177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0298CD5-6C1E-4009-B41F-6DF62E31D3BE}" type="datetimeFigureOut">
              <a:rPr lang="en-US" smtClean="0"/>
              <a:pPr/>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08748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0298CD5-6C1E-4009-B41F-6DF62E31D3BE}" type="datetimeFigureOut">
              <a:rPr lang="en-US" smtClean="0"/>
              <a:pPr/>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326975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0298CD5-6C1E-4009-B41F-6DF62E31D3BE}" type="datetimeFigureOut">
              <a:rPr lang="en-US" smtClean="0"/>
              <a:pPr/>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9911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A61015F-7CC6-4D0A-9D87-873EA4C304CC}" type="datetimeFigureOut">
              <a:rPr lang="en-US" smtClean="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6521845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0298CD5-6C1E-4009-B41F-6DF62E31D3BE}" type="datetimeFigureOut">
              <a:rPr lang="en-US" smtClean="0"/>
              <a:pPr/>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0800098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185467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307766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046971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A5D3794B-289A-4A80-97D7-111025398D45}" type="datetimeFigureOut">
              <a:rPr lang="en-US" smtClean="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1654614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A61015F-7CC6-4D0A-9D87-873EA4C304CC}" type="datetimeFigureOut">
              <a:rPr lang="en-US" smtClean="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9417795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3/13/2015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149497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3/13/2015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935417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67EF4D4C-5367-4C26-9E2B-D8088D7FCA81}" type="datetimeFigureOut">
              <a:rPr lang="en-US" smtClean="0"/>
              <a:t>3/13/2015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89694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6E91E96-98B0-4413-9547-46F3504108EF}" type="datetimeFigureOut">
              <a:rPr lang="en-US" smtClean="0"/>
              <a:t>3/13/2015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913083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3/13/2015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628891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05C68B11-C5A8-448C-8CE9-B1A273C79CFC}" type="datetimeFigureOut">
              <a:rPr lang="en-US" smtClean="0"/>
              <a:t>3/13/2015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5571566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616CA0-919D-4A49-9C8A-62FDFB3A5183}" type="datetimeFigureOut">
              <a:rPr lang="en-US" smtClean="0"/>
              <a:t>3/13/2015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‹Nº›</a:t>
            </a:fld>
            <a:endParaRPr lang="en-US" dirty="0"/>
          </a:p>
        </p:txBody>
      </p:sp>
    </p:spTree>
    <p:extLst>
      <p:ext uri="{BB962C8B-B14F-4D97-AF65-F5344CB8AC3E}">
        <p14:creationId xmlns:p14="http://schemas.microsoft.com/office/powerpoint/2010/main" val="28974174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0298CD5-6C1E-4009-B41F-6DF62E31D3BE}" type="datetimeFigureOut">
              <a:rPr lang="en-US" smtClean="0"/>
              <a:pPr/>
              <a:t>3/13/2015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7308863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0298CD5-6C1E-4009-B41F-6DF62E31D3BE}" type="datetimeFigureOut">
              <a:rPr lang="en-US" smtClean="0"/>
              <a:pPr/>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007205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0298CD5-6C1E-4009-B41F-6DF62E31D3BE}" type="datetimeFigureOut">
              <a:rPr lang="en-US" smtClean="0"/>
              <a:pPr/>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370703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0298CD5-6C1E-4009-B41F-6DF62E31D3BE}" type="datetimeFigureOut">
              <a:rPr lang="en-US" smtClean="0"/>
              <a:pPr/>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7046577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298CD5-6C1E-4009-B41F-6DF62E31D3BE}" type="datetimeFigureOut">
              <a:rPr lang="en-US" smtClean="0"/>
              <a:pPr/>
              <a:t>3/13/2015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7427949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298CD5-6C1E-4009-B41F-6DF62E31D3BE}" type="datetimeFigureOut">
              <a:rPr lang="en-US" smtClean="0"/>
              <a:pPr/>
              <a:t>3/13/2015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1394617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7536531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99185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3/13/2015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42139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3/13/2015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980408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3/13/2015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212662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5C68B11-C5A8-448C-8CE9-B1A273C79CFC}" type="datetimeFigureOut">
              <a:rPr lang="en-US" smtClean="0"/>
              <a:t>3/13/2015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09458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616CA0-919D-4A49-9C8A-62FDFB3A5183}" type="datetimeFigureOut">
              <a:rPr lang="en-US" smtClean="0"/>
              <a:t>3/13/2015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7E5644-1E61-4311-A31E-84CB9C7AA8A9}" type="slidenum">
              <a:rPr lang="en-US" smtClean="0"/>
              <a:t>‹Nº›</a:t>
            </a:fld>
            <a:endParaRPr lang="en-US" dirty="0"/>
          </a:p>
        </p:txBody>
      </p:sp>
    </p:spTree>
    <p:extLst>
      <p:ext uri="{BB962C8B-B14F-4D97-AF65-F5344CB8AC3E}">
        <p14:creationId xmlns:p14="http://schemas.microsoft.com/office/powerpoint/2010/main" val="3313926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21" Type="http://schemas.openxmlformats.org/officeDocument/2006/relationships/image" Target="../media/image4.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3.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2.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0298CD5-6C1E-4009-B41F-6DF62E31D3BE}" type="datetimeFigureOut">
              <a:rPr lang="en-US" smtClean="0"/>
              <a:pPr/>
              <a:t>3/13/2015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9388997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298CD5-6C1E-4009-B41F-6DF62E31D3BE}" type="datetimeFigureOut">
              <a:rPr lang="en-US" smtClean="0"/>
              <a:pPr/>
              <a:t>3/13/2015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56989574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298CD5-6C1E-4009-B41F-6DF62E31D3BE}" type="datetimeFigureOut">
              <a:rPr lang="en-US" smtClean="0"/>
              <a:pPr/>
              <a:t>3/13/2015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506402037"/>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3.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3.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3.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3.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3.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MX" dirty="0" smtClean="0"/>
              <a:t>Guía para resolver los ejercicios de cálculo de redes</a:t>
            </a:r>
            <a:endParaRPr lang="es-MX" dirty="0"/>
          </a:p>
        </p:txBody>
      </p:sp>
      <p:sp>
        <p:nvSpPr>
          <p:cNvPr id="3" name="Subtítulo 2"/>
          <p:cNvSpPr>
            <a:spLocks noGrp="1"/>
          </p:cNvSpPr>
          <p:nvPr>
            <p:ph type="subTitle" idx="1"/>
          </p:nvPr>
        </p:nvSpPr>
        <p:spPr/>
        <p:txBody>
          <a:bodyPr/>
          <a:lstStyle/>
          <a:p>
            <a:endParaRPr lang="es-MX"/>
          </a:p>
        </p:txBody>
      </p:sp>
    </p:spTree>
    <p:extLst>
      <p:ext uri="{BB962C8B-B14F-4D97-AF65-F5344CB8AC3E}">
        <p14:creationId xmlns:p14="http://schemas.microsoft.com/office/powerpoint/2010/main" val="3031525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1718" y="0"/>
            <a:ext cx="10397544" cy="954107"/>
          </a:xfrm>
          <a:prstGeom prst="rect">
            <a:avLst/>
          </a:prstGeom>
        </p:spPr>
        <p:txBody>
          <a:bodyPr wrap="square">
            <a:spAutoFit/>
          </a:bodyPr>
          <a:lstStyle/>
          <a:p>
            <a:r>
              <a:rPr lang="es-MX" sz="2800" dirty="0"/>
              <a:t>EJEMPLO </a:t>
            </a:r>
            <a:r>
              <a:rPr lang="es-MX" sz="2800" dirty="0" smtClean="0"/>
              <a:t>2.- </a:t>
            </a:r>
            <a:r>
              <a:rPr lang="es-MX" sz="2800" dirty="0"/>
              <a:t>Para la red </a:t>
            </a:r>
            <a:r>
              <a:rPr lang="es-MX" sz="2800" dirty="0" smtClean="0"/>
              <a:t>192.168.50.0 </a:t>
            </a:r>
            <a:r>
              <a:rPr lang="es-MX" sz="2800" dirty="0"/>
              <a:t>con mascara 255.255.255.0, obtener </a:t>
            </a:r>
            <a:r>
              <a:rPr lang="es-MX" sz="2800" dirty="0" smtClean="0"/>
              <a:t>subredes de 60 hosts c/u. </a:t>
            </a:r>
            <a:endParaRPr lang="es-MX" sz="2800" dirty="0"/>
          </a:p>
        </p:txBody>
      </p:sp>
      <p:pic>
        <p:nvPicPr>
          <p:cNvPr id="3" name="Imagen 2"/>
          <p:cNvPicPr>
            <a:picLocks noChangeAspect="1"/>
          </p:cNvPicPr>
          <p:nvPr/>
        </p:nvPicPr>
        <p:blipFill>
          <a:blip r:embed="rId2"/>
          <a:stretch>
            <a:fillRect/>
          </a:stretch>
        </p:blipFill>
        <p:spPr>
          <a:xfrm>
            <a:off x="171717" y="1217993"/>
            <a:ext cx="11844271" cy="1182278"/>
          </a:xfrm>
          <a:prstGeom prst="rect">
            <a:avLst/>
          </a:prstGeom>
        </p:spPr>
      </p:pic>
      <p:pic>
        <p:nvPicPr>
          <p:cNvPr id="4" name="Imagen 3"/>
          <p:cNvPicPr>
            <a:picLocks noChangeAspect="1"/>
          </p:cNvPicPr>
          <p:nvPr/>
        </p:nvPicPr>
        <p:blipFill>
          <a:blip r:embed="rId3"/>
          <a:stretch>
            <a:fillRect/>
          </a:stretch>
        </p:blipFill>
        <p:spPr>
          <a:xfrm>
            <a:off x="708270" y="2936450"/>
            <a:ext cx="10401859" cy="592361"/>
          </a:xfrm>
          <a:prstGeom prst="rect">
            <a:avLst/>
          </a:prstGeom>
        </p:spPr>
      </p:pic>
      <p:pic>
        <p:nvPicPr>
          <p:cNvPr id="5" name="Imagen 4"/>
          <p:cNvPicPr>
            <a:picLocks noChangeAspect="1"/>
          </p:cNvPicPr>
          <p:nvPr/>
        </p:nvPicPr>
        <p:blipFill>
          <a:blip r:embed="rId4"/>
          <a:stretch>
            <a:fillRect/>
          </a:stretch>
        </p:blipFill>
        <p:spPr>
          <a:xfrm>
            <a:off x="171716" y="4064989"/>
            <a:ext cx="11792787" cy="906255"/>
          </a:xfrm>
          <a:prstGeom prst="rect">
            <a:avLst/>
          </a:prstGeom>
        </p:spPr>
      </p:pic>
    </p:spTree>
    <p:extLst>
      <p:ext uri="{BB962C8B-B14F-4D97-AF65-F5344CB8AC3E}">
        <p14:creationId xmlns:p14="http://schemas.microsoft.com/office/powerpoint/2010/main" val="998915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1718" y="0"/>
            <a:ext cx="10397544" cy="954107"/>
          </a:xfrm>
          <a:prstGeom prst="rect">
            <a:avLst/>
          </a:prstGeom>
        </p:spPr>
        <p:txBody>
          <a:bodyPr wrap="square">
            <a:spAutoFit/>
          </a:bodyPr>
          <a:lstStyle/>
          <a:p>
            <a:r>
              <a:rPr lang="es-MX" sz="2800" dirty="0"/>
              <a:t>EJEMPLO </a:t>
            </a:r>
            <a:r>
              <a:rPr lang="es-MX" sz="2800" dirty="0" smtClean="0"/>
              <a:t>2.- </a:t>
            </a:r>
            <a:r>
              <a:rPr lang="es-MX" sz="2800" dirty="0"/>
              <a:t>Para la red </a:t>
            </a:r>
            <a:r>
              <a:rPr lang="es-MX" sz="2800" dirty="0" smtClean="0"/>
              <a:t>192.168.50.0 </a:t>
            </a:r>
            <a:r>
              <a:rPr lang="es-MX" sz="2800" dirty="0"/>
              <a:t>con mascara 255.255.255.0, obtener </a:t>
            </a:r>
            <a:r>
              <a:rPr lang="es-MX" sz="2800" dirty="0" smtClean="0"/>
              <a:t>subredes de 60 hosts c/u. </a:t>
            </a:r>
            <a:endParaRPr lang="es-MX" sz="2800" dirty="0"/>
          </a:p>
        </p:txBody>
      </p:sp>
      <p:pic>
        <p:nvPicPr>
          <p:cNvPr id="3" name="Imagen 2"/>
          <p:cNvPicPr>
            <a:picLocks noChangeAspect="1"/>
          </p:cNvPicPr>
          <p:nvPr/>
        </p:nvPicPr>
        <p:blipFill>
          <a:blip r:embed="rId2"/>
          <a:stretch>
            <a:fillRect/>
          </a:stretch>
        </p:blipFill>
        <p:spPr>
          <a:xfrm>
            <a:off x="171718" y="1168288"/>
            <a:ext cx="11895786" cy="1770075"/>
          </a:xfrm>
          <a:prstGeom prst="rect">
            <a:avLst/>
          </a:prstGeom>
        </p:spPr>
      </p:pic>
      <p:pic>
        <p:nvPicPr>
          <p:cNvPr id="4" name="Imagen 3"/>
          <p:cNvPicPr>
            <a:picLocks noChangeAspect="1"/>
          </p:cNvPicPr>
          <p:nvPr/>
        </p:nvPicPr>
        <p:blipFill>
          <a:blip r:embed="rId3"/>
          <a:stretch>
            <a:fillRect/>
          </a:stretch>
        </p:blipFill>
        <p:spPr>
          <a:xfrm>
            <a:off x="171718" y="3312084"/>
            <a:ext cx="11840384" cy="654609"/>
          </a:xfrm>
          <a:prstGeom prst="rect">
            <a:avLst/>
          </a:prstGeom>
        </p:spPr>
      </p:pic>
      <p:pic>
        <p:nvPicPr>
          <p:cNvPr id="5" name="Imagen 4"/>
          <p:cNvPicPr>
            <a:picLocks noChangeAspect="1"/>
          </p:cNvPicPr>
          <p:nvPr/>
        </p:nvPicPr>
        <p:blipFill>
          <a:blip r:embed="rId4"/>
          <a:stretch>
            <a:fillRect/>
          </a:stretch>
        </p:blipFill>
        <p:spPr>
          <a:xfrm>
            <a:off x="592360" y="4340413"/>
            <a:ext cx="10959989" cy="599179"/>
          </a:xfrm>
          <a:prstGeom prst="rect">
            <a:avLst/>
          </a:prstGeom>
        </p:spPr>
      </p:pic>
      <p:pic>
        <p:nvPicPr>
          <p:cNvPr id="6" name="Imagen 5"/>
          <p:cNvPicPr>
            <a:picLocks noChangeAspect="1"/>
          </p:cNvPicPr>
          <p:nvPr/>
        </p:nvPicPr>
        <p:blipFill>
          <a:blip r:embed="rId5"/>
          <a:stretch>
            <a:fillRect/>
          </a:stretch>
        </p:blipFill>
        <p:spPr>
          <a:xfrm>
            <a:off x="171718" y="5496729"/>
            <a:ext cx="11895786" cy="631827"/>
          </a:xfrm>
          <a:prstGeom prst="rect">
            <a:avLst/>
          </a:prstGeom>
        </p:spPr>
      </p:pic>
    </p:spTree>
    <p:extLst>
      <p:ext uri="{BB962C8B-B14F-4D97-AF65-F5344CB8AC3E}">
        <p14:creationId xmlns:p14="http://schemas.microsoft.com/office/powerpoint/2010/main" val="3907552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1718" y="0"/>
            <a:ext cx="10397544" cy="954107"/>
          </a:xfrm>
          <a:prstGeom prst="rect">
            <a:avLst/>
          </a:prstGeom>
        </p:spPr>
        <p:txBody>
          <a:bodyPr wrap="square">
            <a:spAutoFit/>
          </a:bodyPr>
          <a:lstStyle/>
          <a:p>
            <a:r>
              <a:rPr lang="es-MX" sz="2800" dirty="0"/>
              <a:t>EJEMPLO </a:t>
            </a:r>
            <a:r>
              <a:rPr lang="es-MX" sz="2800" dirty="0" smtClean="0"/>
              <a:t>2.- </a:t>
            </a:r>
            <a:r>
              <a:rPr lang="es-MX" sz="2800" dirty="0"/>
              <a:t>Para la red </a:t>
            </a:r>
            <a:r>
              <a:rPr lang="es-MX" sz="2800" dirty="0" smtClean="0"/>
              <a:t>192.168.50.0 </a:t>
            </a:r>
            <a:r>
              <a:rPr lang="es-MX" sz="2800" dirty="0"/>
              <a:t>con mascara 255.255.255.0, obtener </a:t>
            </a:r>
            <a:r>
              <a:rPr lang="es-MX" sz="2800" dirty="0" smtClean="0"/>
              <a:t>subredes de 60 hosts c/u. </a:t>
            </a:r>
            <a:endParaRPr lang="es-MX" sz="2800" dirty="0"/>
          </a:p>
        </p:txBody>
      </p:sp>
      <p:pic>
        <p:nvPicPr>
          <p:cNvPr id="3" name="Imagen 2"/>
          <p:cNvPicPr>
            <a:picLocks noChangeAspect="1"/>
          </p:cNvPicPr>
          <p:nvPr/>
        </p:nvPicPr>
        <p:blipFill>
          <a:blip r:embed="rId2"/>
          <a:stretch>
            <a:fillRect/>
          </a:stretch>
        </p:blipFill>
        <p:spPr>
          <a:xfrm>
            <a:off x="171718" y="1219803"/>
            <a:ext cx="11882907" cy="1731356"/>
          </a:xfrm>
          <a:prstGeom prst="rect">
            <a:avLst/>
          </a:prstGeom>
        </p:spPr>
      </p:pic>
      <p:pic>
        <p:nvPicPr>
          <p:cNvPr id="4" name="Imagen 3"/>
          <p:cNvPicPr>
            <a:picLocks noChangeAspect="1"/>
          </p:cNvPicPr>
          <p:nvPr/>
        </p:nvPicPr>
        <p:blipFill>
          <a:blip r:embed="rId3"/>
          <a:stretch>
            <a:fillRect/>
          </a:stretch>
        </p:blipFill>
        <p:spPr>
          <a:xfrm>
            <a:off x="184597" y="3487314"/>
            <a:ext cx="11929199" cy="891506"/>
          </a:xfrm>
          <a:prstGeom prst="rect">
            <a:avLst/>
          </a:prstGeom>
        </p:spPr>
      </p:pic>
      <p:pic>
        <p:nvPicPr>
          <p:cNvPr id="5" name="Imagen 4"/>
          <p:cNvPicPr>
            <a:picLocks noChangeAspect="1"/>
          </p:cNvPicPr>
          <p:nvPr/>
        </p:nvPicPr>
        <p:blipFill>
          <a:blip r:embed="rId4"/>
          <a:stretch>
            <a:fillRect/>
          </a:stretch>
        </p:blipFill>
        <p:spPr>
          <a:xfrm>
            <a:off x="184597" y="5210242"/>
            <a:ext cx="11870028" cy="948231"/>
          </a:xfrm>
          <a:prstGeom prst="rect">
            <a:avLst/>
          </a:prstGeom>
        </p:spPr>
      </p:pic>
    </p:spTree>
    <p:extLst>
      <p:ext uri="{BB962C8B-B14F-4D97-AF65-F5344CB8AC3E}">
        <p14:creationId xmlns:p14="http://schemas.microsoft.com/office/powerpoint/2010/main" val="4045263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1718" y="0"/>
            <a:ext cx="10397544" cy="954107"/>
          </a:xfrm>
          <a:prstGeom prst="rect">
            <a:avLst/>
          </a:prstGeom>
        </p:spPr>
        <p:txBody>
          <a:bodyPr wrap="square">
            <a:spAutoFit/>
          </a:bodyPr>
          <a:lstStyle/>
          <a:p>
            <a:r>
              <a:rPr lang="es-MX" sz="2800" dirty="0"/>
              <a:t>EJEMPLO </a:t>
            </a:r>
            <a:r>
              <a:rPr lang="es-MX" sz="2800" dirty="0" smtClean="0"/>
              <a:t>2.- </a:t>
            </a:r>
            <a:r>
              <a:rPr lang="es-MX" sz="2800" dirty="0"/>
              <a:t>Para la red </a:t>
            </a:r>
            <a:r>
              <a:rPr lang="es-MX" sz="2800" dirty="0" smtClean="0"/>
              <a:t>192.168.50.0 </a:t>
            </a:r>
            <a:r>
              <a:rPr lang="es-MX" sz="2800" dirty="0"/>
              <a:t>con mascara 255.255.255.0, obtener </a:t>
            </a:r>
            <a:r>
              <a:rPr lang="es-MX" sz="2800" dirty="0" smtClean="0"/>
              <a:t>subredes de 60 hosts c/u. </a:t>
            </a:r>
            <a:endParaRPr lang="es-MX" sz="2800" dirty="0"/>
          </a:p>
        </p:txBody>
      </p:sp>
      <p:pic>
        <p:nvPicPr>
          <p:cNvPr id="3" name="Imagen 2"/>
          <p:cNvPicPr>
            <a:picLocks noChangeAspect="1"/>
          </p:cNvPicPr>
          <p:nvPr/>
        </p:nvPicPr>
        <p:blipFill>
          <a:blip r:embed="rId2"/>
          <a:stretch>
            <a:fillRect/>
          </a:stretch>
        </p:blipFill>
        <p:spPr>
          <a:xfrm>
            <a:off x="171718" y="1267561"/>
            <a:ext cx="11882907" cy="1135310"/>
          </a:xfrm>
          <a:prstGeom prst="rect">
            <a:avLst/>
          </a:prstGeom>
        </p:spPr>
      </p:pic>
      <p:pic>
        <p:nvPicPr>
          <p:cNvPr id="4" name="Imagen 3"/>
          <p:cNvPicPr>
            <a:picLocks noChangeAspect="1"/>
          </p:cNvPicPr>
          <p:nvPr/>
        </p:nvPicPr>
        <p:blipFill>
          <a:blip r:embed="rId3"/>
          <a:stretch>
            <a:fillRect/>
          </a:stretch>
        </p:blipFill>
        <p:spPr>
          <a:xfrm>
            <a:off x="184597" y="3487314"/>
            <a:ext cx="11929199" cy="891506"/>
          </a:xfrm>
          <a:prstGeom prst="rect">
            <a:avLst/>
          </a:prstGeom>
        </p:spPr>
      </p:pic>
    </p:spTree>
    <p:extLst>
      <p:ext uri="{BB962C8B-B14F-4D97-AF65-F5344CB8AC3E}">
        <p14:creationId xmlns:p14="http://schemas.microsoft.com/office/powerpoint/2010/main" val="1062496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1718" y="0"/>
            <a:ext cx="10397544" cy="954107"/>
          </a:xfrm>
          <a:prstGeom prst="rect">
            <a:avLst/>
          </a:prstGeom>
        </p:spPr>
        <p:txBody>
          <a:bodyPr wrap="square">
            <a:spAutoFit/>
          </a:bodyPr>
          <a:lstStyle/>
          <a:p>
            <a:r>
              <a:rPr lang="es-MX" sz="2800" dirty="0"/>
              <a:t>EJEMPLO </a:t>
            </a:r>
            <a:r>
              <a:rPr lang="es-MX" sz="2800" dirty="0" smtClean="0"/>
              <a:t>2.- </a:t>
            </a:r>
            <a:r>
              <a:rPr lang="es-MX" sz="2800" dirty="0"/>
              <a:t>Para la red </a:t>
            </a:r>
            <a:r>
              <a:rPr lang="es-MX" sz="2800" dirty="0" smtClean="0"/>
              <a:t>192.168.50.0 </a:t>
            </a:r>
            <a:r>
              <a:rPr lang="es-MX" sz="2800" dirty="0"/>
              <a:t>con mascara 255.255.255.0, obtener </a:t>
            </a:r>
            <a:r>
              <a:rPr lang="es-MX" sz="2800" dirty="0" smtClean="0"/>
              <a:t>subredes de 60 hosts c/u. </a:t>
            </a:r>
            <a:endParaRPr lang="es-MX" sz="2800" dirty="0"/>
          </a:p>
        </p:txBody>
      </p:sp>
      <p:pic>
        <p:nvPicPr>
          <p:cNvPr id="4" name="Imagen 3"/>
          <p:cNvPicPr>
            <a:picLocks noChangeAspect="1"/>
          </p:cNvPicPr>
          <p:nvPr/>
        </p:nvPicPr>
        <p:blipFill>
          <a:blip r:embed="rId2"/>
          <a:stretch>
            <a:fillRect/>
          </a:stretch>
        </p:blipFill>
        <p:spPr>
          <a:xfrm>
            <a:off x="171717" y="1229127"/>
            <a:ext cx="11882907" cy="1496702"/>
          </a:xfrm>
          <a:prstGeom prst="rect">
            <a:avLst/>
          </a:prstGeom>
        </p:spPr>
      </p:pic>
      <p:pic>
        <p:nvPicPr>
          <p:cNvPr id="5" name="Imagen 4"/>
          <p:cNvPicPr>
            <a:picLocks noChangeAspect="1"/>
          </p:cNvPicPr>
          <p:nvPr/>
        </p:nvPicPr>
        <p:blipFill>
          <a:blip r:embed="rId3"/>
          <a:stretch>
            <a:fillRect/>
          </a:stretch>
        </p:blipFill>
        <p:spPr>
          <a:xfrm>
            <a:off x="171716" y="3401700"/>
            <a:ext cx="11882908" cy="583429"/>
          </a:xfrm>
          <a:prstGeom prst="rect">
            <a:avLst/>
          </a:prstGeom>
        </p:spPr>
      </p:pic>
      <p:pic>
        <p:nvPicPr>
          <p:cNvPr id="6" name="Imagen 5"/>
          <p:cNvPicPr>
            <a:picLocks noChangeAspect="1"/>
          </p:cNvPicPr>
          <p:nvPr/>
        </p:nvPicPr>
        <p:blipFill>
          <a:blip r:embed="rId4"/>
          <a:stretch>
            <a:fillRect/>
          </a:stretch>
        </p:blipFill>
        <p:spPr>
          <a:xfrm>
            <a:off x="171716" y="4656652"/>
            <a:ext cx="11882908" cy="1191540"/>
          </a:xfrm>
          <a:prstGeom prst="rect">
            <a:avLst/>
          </a:prstGeom>
        </p:spPr>
      </p:pic>
    </p:spTree>
    <p:extLst>
      <p:ext uri="{BB962C8B-B14F-4D97-AF65-F5344CB8AC3E}">
        <p14:creationId xmlns:p14="http://schemas.microsoft.com/office/powerpoint/2010/main" val="2337403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1718" y="0"/>
            <a:ext cx="10397544" cy="954107"/>
          </a:xfrm>
          <a:prstGeom prst="rect">
            <a:avLst/>
          </a:prstGeom>
        </p:spPr>
        <p:txBody>
          <a:bodyPr wrap="square">
            <a:spAutoFit/>
          </a:bodyPr>
          <a:lstStyle/>
          <a:p>
            <a:r>
              <a:rPr lang="es-MX" sz="2800" dirty="0"/>
              <a:t>EJEMPLO </a:t>
            </a:r>
            <a:r>
              <a:rPr lang="es-MX" sz="2800" dirty="0" smtClean="0"/>
              <a:t>2.- </a:t>
            </a:r>
            <a:r>
              <a:rPr lang="es-MX" sz="2800" dirty="0"/>
              <a:t>Para la red </a:t>
            </a:r>
            <a:r>
              <a:rPr lang="es-MX" sz="2800" dirty="0" smtClean="0"/>
              <a:t>192.168.50.0 </a:t>
            </a:r>
            <a:r>
              <a:rPr lang="es-MX" sz="2800" dirty="0"/>
              <a:t>con mascara 255.255.255.0, obtener </a:t>
            </a:r>
            <a:r>
              <a:rPr lang="es-MX" sz="2800" dirty="0" smtClean="0"/>
              <a:t>subredes de 60 hosts c/u. </a:t>
            </a:r>
            <a:endParaRPr lang="es-MX" sz="2800" dirty="0"/>
          </a:p>
        </p:txBody>
      </p:sp>
      <p:pic>
        <p:nvPicPr>
          <p:cNvPr id="3" name="Imagen 2"/>
          <p:cNvPicPr>
            <a:picLocks noChangeAspect="1"/>
          </p:cNvPicPr>
          <p:nvPr/>
        </p:nvPicPr>
        <p:blipFill>
          <a:blip r:embed="rId2"/>
          <a:stretch>
            <a:fillRect/>
          </a:stretch>
        </p:blipFill>
        <p:spPr>
          <a:xfrm>
            <a:off x="171718" y="1222150"/>
            <a:ext cx="5054902" cy="336193"/>
          </a:xfrm>
          <a:prstGeom prst="rect">
            <a:avLst/>
          </a:prstGeom>
        </p:spPr>
      </p:pic>
      <p:pic>
        <p:nvPicPr>
          <p:cNvPr id="4" name="Imagen 3"/>
          <p:cNvPicPr>
            <a:picLocks noChangeAspect="1"/>
          </p:cNvPicPr>
          <p:nvPr/>
        </p:nvPicPr>
        <p:blipFill>
          <a:blip r:embed="rId3"/>
          <a:stretch>
            <a:fillRect/>
          </a:stretch>
        </p:blipFill>
        <p:spPr>
          <a:xfrm>
            <a:off x="102493" y="1976437"/>
            <a:ext cx="11947838" cy="3361707"/>
          </a:xfrm>
          <a:prstGeom prst="rect">
            <a:avLst/>
          </a:prstGeom>
        </p:spPr>
      </p:pic>
    </p:spTree>
    <p:extLst>
      <p:ext uri="{BB962C8B-B14F-4D97-AF65-F5344CB8AC3E}">
        <p14:creationId xmlns:p14="http://schemas.microsoft.com/office/powerpoint/2010/main" val="2782188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1718" y="0"/>
            <a:ext cx="10397544" cy="954107"/>
          </a:xfrm>
          <a:prstGeom prst="rect">
            <a:avLst/>
          </a:prstGeom>
        </p:spPr>
        <p:txBody>
          <a:bodyPr wrap="square">
            <a:spAutoFit/>
          </a:bodyPr>
          <a:lstStyle/>
          <a:p>
            <a:r>
              <a:rPr lang="es-MX" sz="2800" dirty="0"/>
              <a:t>EJEMPLO </a:t>
            </a:r>
            <a:r>
              <a:rPr lang="es-MX" sz="2800" dirty="0" smtClean="0"/>
              <a:t>2.- </a:t>
            </a:r>
            <a:r>
              <a:rPr lang="es-MX" sz="2800" dirty="0"/>
              <a:t>Para la red </a:t>
            </a:r>
            <a:r>
              <a:rPr lang="es-MX" sz="2800" dirty="0" smtClean="0"/>
              <a:t>192.168.50.0 </a:t>
            </a:r>
            <a:r>
              <a:rPr lang="es-MX" sz="2800" dirty="0"/>
              <a:t>con mascara 255.255.255.0, obtener </a:t>
            </a:r>
            <a:r>
              <a:rPr lang="es-MX" sz="2800" dirty="0" smtClean="0"/>
              <a:t>subredes de 60 hosts c/u. </a:t>
            </a:r>
            <a:endParaRPr lang="es-MX" sz="2800" dirty="0"/>
          </a:p>
        </p:txBody>
      </p:sp>
      <p:pic>
        <p:nvPicPr>
          <p:cNvPr id="5" name="Imagen 4"/>
          <p:cNvPicPr>
            <a:picLocks noChangeAspect="1"/>
          </p:cNvPicPr>
          <p:nvPr/>
        </p:nvPicPr>
        <p:blipFill>
          <a:blip r:embed="rId2"/>
          <a:stretch>
            <a:fillRect/>
          </a:stretch>
        </p:blipFill>
        <p:spPr>
          <a:xfrm>
            <a:off x="171718" y="1309687"/>
            <a:ext cx="11870028" cy="677336"/>
          </a:xfrm>
          <a:prstGeom prst="rect">
            <a:avLst/>
          </a:prstGeom>
        </p:spPr>
      </p:pic>
      <p:pic>
        <p:nvPicPr>
          <p:cNvPr id="8" name="Imagen 7"/>
          <p:cNvPicPr>
            <a:picLocks noChangeAspect="1"/>
          </p:cNvPicPr>
          <p:nvPr/>
        </p:nvPicPr>
        <p:blipFill>
          <a:blip r:embed="rId3"/>
          <a:stretch>
            <a:fillRect/>
          </a:stretch>
        </p:blipFill>
        <p:spPr>
          <a:xfrm>
            <a:off x="1923246" y="3114555"/>
            <a:ext cx="7696532" cy="1137342"/>
          </a:xfrm>
          <a:prstGeom prst="rect">
            <a:avLst/>
          </a:prstGeom>
        </p:spPr>
      </p:pic>
      <p:sp>
        <p:nvSpPr>
          <p:cNvPr id="10" name="Rectángulo 9"/>
          <p:cNvSpPr/>
          <p:nvPr/>
        </p:nvSpPr>
        <p:spPr>
          <a:xfrm>
            <a:off x="171717" y="2167664"/>
            <a:ext cx="12020283" cy="830997"/>
          </a:xfrm>
          <a:prstGeom prst="rect">
            <a:avLst/>
          </a:prstGeom>
        </p:spPr>
        <p:txBody>
          <a:bodyPr wrap="square">
            <a:spAutoFit/>
          </a:bodyPr>
          <a:lstStyle/>
          <a:p>
            <a:r>
              <a:rPr lang="es-MX" sz="2400" dirty="0"/>
              <a:t>Ejemplo: El host 36, de la subred 2 Obtenemos la subred 2, de acuerdo a los bits de host, como se mostro en el ejemplo 1.</a:t>
            </a:r>
          </a:p>
        </p:txBody>
      </p:sp>
      <p:sp>
        <p:nvSpPr>
          <p:cNvPr id="11" name="Rectángulo 10"/>
          <p:cNvSpPr/>
          <p:nvPr/>
        </p:nvSpPr>
        <p:spPr>
          <a:xfrm>
            <a:off x="160615" y="4467167"/>
            <a:ext cx="11715483" cy="1200329"/>
          </a:xfrm>
          <a:prstGeom prst="rect">
            <a:avLst/>
          </a:prstGeom>
        </p:spPr>
        <p:txBody>
          <a:bodyPr wrap="square">
            <a:spAutoFit/>
          </a:bodyPr>
          <a:lstStyle/>
          <a:p>
            <a:r>
              <a:rPr lang="es-MX" sz="2400" dirty="0"/>
              <a:t>Los bits en verde (bits de red), hacen el numero 2 </a:t>
            </a:r>
            <a:r>
              <a:rPr lang="es-MX" sz="2400" dirty="0" smtClean="0">
                <a:latin typeface="Arial" panose="020B0604020202020204" pitchFamily="34" charset="0"/>
                <a:cs typeface="Arial" panose="020B0604020202020204" pitchFamily="34" charset="0"/>
              </a:rPr>
              <a:t>→</a:t>
            </a:r>
            <a:r>
              <a:rPr lang="es-MX" sz="2400" dirty="0" smtClean="0"/>
              <a:t> </a:t>
            </a:r>
            <a:r>
              <a:rPr lang="es-MX" sz="2400" dirty="0"/>
              <a:t>10 en binario Ahora ya teniendo la subred 2, buscamos el host 36, considerando los bits de host. (6 bits de host) 36 </a:t>
            </a:r>
            <a:r>
              <a:rPr lang="es-MX" sz="2400" dirty="0">
                <a:latin typeface="Arial" panose="020B0604020202020204" pitchFamily="34" charset="0"/>
                <a:cs typeface="Arial" panose="020B0604020202020204" pitchFamily="34" charset="0"/>
              </a:rPr>
              <a:t>→</a:t>
            </a:r>
            <a:r>
              <a:rPr lang="es-MX" sz="2400" dirty="0" smtClean="0"/>
              <a:t> </a:t>
            </a:r>
            <a:r>
              <a:rPr lang="es-MX" sz="2400" dirty="0"/>
              <a:t>100100</a:t>
            </a:r>
          </a:p>
        </p:txBody>
      </p:sp>
      <p:pic>
        <p:nvPicPr>
          <p:cNvPr id="12" name="Imagen 11"/>
          <p:cNvPicPr>
            <a:picLocks noChangeAspect="1"/>
          </p:cNvPicPr>
          <p:nvPr/>
        </p:nvPicPr>
        <p:blipFill>
          <a:blip r:embed="rId4"/>
          <a:stretch>
            <a:fillRect/>
          </a:stretch>
        </p:blipFill>
        <p:spPr>
          <a:xfrm>
            <a:off x="81561" y="5823249"/>
            <a:ext cx="12000443" cy="324000"/>
          </a:xfrm>
          <a:prstGeom prst="rect">
            <a:avLst/>
          </a:prstGeom>
        </p:spPr>
      </p:pic>
    </p:spTree>
    <p:extLst>
      <p:ext uri="{BB962C8B-B14F-4D97-AF65-F5344CB8AC3E}">
        <p14:creationId xmlns:p14="http://schemas.microsoft.com/office/powerpoint/2010/main" val="195140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es-MX" dirty="0" smtClean="0"/>
              <a:t>Ejercicios</a:t>
            </a:r>
            <a:endParaRPr lang="es-MX" dirty="0"/>
          </a:p>
        </p:txBody>
      </p:sp>
    </p:spTree>
    <p:extLst>
      <p:ext uri="{BB962C8B-B14F-4D97-AF65-F5344CB8AC3E}">
        <p14:creationId xmlns:p14="http://schemas.microsoft.com/office/powerpoint/2010/main" val="314695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6162" y="400858"/>
            <a:ext cx="11389217" cy="6186309"/>
          </a:xfrm>
          <a:prstGeom prst="rect">
            <a:avLst/>
          </a:prstGeom>
        </p:spPr>
        <p:txBody>
          <a:bodyPr wrap="square">
            <a:spAutoFit/>
          </a:bodyPr>
          <a:lstStyle/>
          <a:p>
            <a:pPr marL="342900" indent="-342900">
              <a:buAutoNum type="arabicPeriod"/>
            </a:pPr>
            <a:r>
              <a:rPr lang="es-MX" dirty="0" smtClean="0"/>
              <a:t>6 </a:t>
            </a:r>
            <a:r>
              <a:rPr lang="es-MX" dirty="0"/>
              <a:t>Subredes mínimo…. IP 180.10.1.0 Máscara: </a:t>
            </a:r>
            <a:r>
              <a:rPr lang="es-MX" dirty="0" smtClean="0"/>
              <a:t>255.255.254.0</a:t>
            </a:r>
          </a:p>
          <a:p>
            <a:pPr marL="342900" indent="-342900">
              <a:buAutoNum type="arabicPeriod"/>
            </a:pPr>
            <a:r>
              <a:rPr lang="es-MX" dirty="0" smtClean="0"/>
              <a:t>Subredes </a:t>
            </a:r>
            <a:r>
              <a:rPr lang="es-MX" dirty="0"/>
              <a:t>de 120 host mínimo.. IP: 172.15.35.0 Máscara: </a:t>
            </a:r>
            <a:r>
              <a:rPr lang="es-MX" dirty="0" smtClean="0"/>
              <a:t>255.255.255.0</a:t>
            </a:r>
          </a:p>
          <a:p>
            <a:pPr marL="342900" indent="-342900">
              <a:buAutoNum type="arabicPeriod"/>
            </a:pPr>
            <a:r>
              <a:rPr lang="es-MX" dirty="0" smtClean="0"/>
              <a:t>100 </a:t>
            </a:r>
            <a:r>
              <a:rPr lang="es-MX" dirty="0"/>
              <a:t>subredes mínimo. IP 10.0.0.0 Máscara: 255.0.0.0. Obtener las subredes 39, 76, 87, 99 </a:t>
            </a:r>
            <a:endParaRPr lang="es-MX" dirty="0" smtClean="0"/>
          </a:p>
          <a:p>
            <a:pPr marL="342900" indent="-342900">
              <a:buAutoNum type="arabicPeriod"/>
            </a:pPr>
            <a:r>
              <a:rPr lang="es-MX" dirty="0" smtClean="0"/>
              <a:t>Obtener </a:t>
            </a:r>
            <a:r>
              <a:rPr lang="es-MX" dirty="0"/>
              <a:t>2000 host mínimo por subred. IP 153.15.0.0 255.255.192.0. Obtener: </a:t>
            </a:r>
            <a:endParaRPr lang="es-MX" dirty="0" smtClean="0"/>
          </a:p>
          <a:p>
            <a:pPr marL="800100" lvl="1" indent="-342900">
              <a:buAutoNum type="arabicPeriod"/>
            </a:pPr>
            <a:r>
              <a:rPr lang="es-MX" dirty="0" smtClean="0"/>
              <a:t>El </a:t>
            </a:r>
            <a:r>
              <a:rPr lang="es-MX" dirty="0"/>
              <a:t>host 1312, de la subred </a:t>
            </a:r>
            <a:r>
              <a:rPr lang="es-MX" dirty="0" smtClean="0"/>
              <a:t>3.</a:t>
            </a:r>
          </a:p>
          <a:p>
            <a:pPr marL="800100" lvl="1" indent="-342900">
              <a:buAutoNum type="arabicPeriod"/>
            </a:pPr>
            <a:r>
              <a:rPr lang="es-MX" dirty="0" smtClean="0"/>
              <a:t>El </a:t>
            </a:r>
            <a:r>
              <a:rPr lang="es-MX" dirty="0"/>
              <a:t>host 287, de la subred </a:t>
            </a:r>
            <a:r>
              <a:rPr lang="es-MX" dirty="0" smtClean="0"/>
              <a:t>5.</a:t>
            </a:r>
          </a:p>
          <a:p>
            <a:pPr marL="800100" lvl="1" indent="-342900">
              <a:buAutoNum type="arabicPeriod"/>
            </a:pPr>
            <a:r>
              <a:rPr lang="es-MX" dirty="0" smtClean="0"/>
              <a:t>El </a:t>
            </a:r>
            <a:r>
              <a:rPr lang="es-MX" dirty="0"/>
              <a:t>host 1898, de la subred </a:t>
            </a:r>
            <a:r>
              <a:rPr lang="es-MX" dirty="0" smtClean="0"/>
              <a:t>6.</a:t>
            </a:r>
          </a:p>
          <a:p>
            <a:pPr marL="342900" indent="-342900">
              <a:buAutoNum type="arabicPeriod"/>
            </a:pPr>
            <a:r>
              <a:rPr lang="es-MX" dirty="0" smtClean="0"/>
              <a:t>30 </a:t>
            </a:r>
            <a:r>
              <a:rPr lang="es-MX" dirty="0"/>
              <a:t>Subredes mínimo…. IP 190.10.0.0 Máscara: 255.255.192.0 Obtener las subredes </a:t>
            </a:r>
            <a:r>
              <a:rPr lang="es-MX" dirty="0" smtClean="0"/>
              <a:t>15,20,30</a:t>
            </a:r>
          </a:p>
          <a:p>
            <a:pPr marL="342900" indent="-342900">
              <a:buAutoNum type="arabicPeriod"/>
            </a:pPr>
            <a:r>
              <a:rPr lang="es-MX" dirty="0"/>
              <a:t>Subredes de 500 host mínimo... IP: 172.15.0.0 Máscara: </a:t>
            </a:r>
            <a:r>
              <a:rPr lang="es-MX" dirty="0" smtClean="0"/>
              <a:t>255.224.0.0</a:t>
            </a:r>
          </a:p>
          <a:p>
            <a:pPr marL="800100" lvl="1" indent="-342900">
              <a:buAutoNum type="arabicPeriod"/>
            </a:pPr>
            <a:r>
              <a:rPr lang="es-MX" dirty="0" smtClean="0"/>
              <a:t>El </a:t>
            </a:r>
            <a:r>
              <a:rPr lang="es-MX" dirty="0"/>
              <a:t>host 254, de la subred </a:t>
            </a:r>
            <a:r>
              <a:rPr lang="es-MX" dirty="0" smtClean="0"/>
              <a:t>3854.</a:t>
            </a:r>
          </a:p>
          <a:p>
            <a:pPr marL="800100" lvl="1" indent="-342900">
              <a:buAutoNum type="arabicPeriod"/>
            </a:pPr>
            <a:r>
              <a:rPr lang="es-MX" dirty="0" smtClean="0"/>
              <a:t>El </a:t>
            </a:r>
            <a:r>
              <a:rPr lang="es-MX" dirty="0"/>
              <a:t>host 64, de la subred </a:t>
            </a:r>
            <a:r>
              <a:rPr lang="es-MX" dirty="0" smtClean="0"/>
              <a:t>198.</a:t>
            </a:r>
          </a:p>
          <a:p>
            <a:pPr marL="800100" lvl="1" indent="-342900">
              <a:buAutoNum type="arabicPeriod"/>
            </a:pPr>
            <a:r>
              <a:rPr lang="es-MX" dirty="0" smtClean="0"/>
              <a:t>El </a:t>
            </a:r>
            <a:r>
              <a:rPr lang="es-MX" dirty="0"/>
              <a:t>host 487, de la subred 2670</a:t>
            </a:r>
            <a:r>
              <a:rPr lang="es-MX" dirty="0" smtClean="0"/>
              <a:t>.</a:t>
            </a:r>
          </a:p>
          <a:p>
            <a:pPr marL="342900" indent="-342900">
              <a:buAutoNum type="arabicPeriod"/>
            </a:pPr>
            <a:r>
              <a:rPr lang="es-MX" dirty="0"/>
              <a:t>Subredes de 12 host mínimo... IP: 201.154.10.0 Máscara: 255.255.255.224. Obtener el host 4, 7, 9, de la 1ª subred y el host 3, 8, 11 de la 2ª subred</a:t>
            </a:r>
            <a:r>
              <a:rPr lang="es-MX" dirty="0" smtClean="0"/>
              <a:t>.</a:t>
            </a:r>
          </a:p>
          <a:p>
            <a:pPr marL="342900" indent="-342900">
              <a:buAutoNum type="arabicPeriod"/>
            </a:pPr>
            <a:r>
              <a:rPr lang="es-MX" dirty="0"/>
              <a:t>Su red utiliza la dirección IP 172.30.0.0/16. Inicialmente existen 25 subredes con un mínimo de 1000 hosts por subred. Se proyecta un crecimiento en los próximos años de un total de 55 subredes. ¿Qué mascara de subred se deberá </a:t>
            </a:r>
            <a:r>
              <a:rPr lang="es-MX" dirty="0" smtClean="0"/>
              <a:t>utilizar y porque?</a:t>
            </a:r>
          </a:p>
          <a:p>
            <a:pPr marL="800100" lvl="1" indent="-342900">
              <a:buAutoNum type="arabicPeriod"/>
            </a:pPr>
            <a:r>
              <a:rPr lang="es-MX" dirty="0" smtClean="0"/>
              <a:t>255.255.240.0</a:t>
            </a:r>
          </a:p>
          <a:p>
            <a:pPr marL="800100" lvl="1" indent="-342900">
              <a:buAutoNum type="arabicPeriod"/>
            </a:pPr>
            <a:r>
              <a:rPr lang="es-MX" dirty="0" smtClean="0"/>
              <a:t>255.255.248.0</a:t>
            </a:r>
          </a:p>
          <a:p>
            <a:pPr marL="800100" lvl="1" indent="-342900">
              <a:buAutoNum type="arabicPeriod"/>
            </a:pPr>
            <a:r>
              <a:rPr lang="es-MX" dirty="0" smtClean="0"/>
              <a:t>255.255.252.0</a:t>
            </a:r>
          </a:p>
          <a:p>
            <a:pPr marL="800100" lvl="1" indent="-342900">
              <a:buAutoNum type="arabicPeriod"/>
            </a:pPr>
            <a:r>
              <a:rPr lang="es-MX" dirty="0" smtClean="0"/>
              <a:t>255.255.254.0</a:t>
            </a:r>
          </a:p>
          <a:p>
            <a:pPr marL="800100" lvl="1" indent="-342900">
              <a:buAutoNum type="arabicPeriod"/>
            </a:pPr>
            <a:r>
              <a:rPr lang="es-MX" dirty="0" smtClean="0"/>
              <a:t>255.255.255.0</a:t>
            </a:r>
            <a:endParaRPr lang="es-MX" dirty="0"/>
          </a:p>
        </p:txBody>
      </p:sp>
    </p:spTree>
    <p:extLst>
      <p:ext uri="{BB962C8B-B14F-4D97-AF65-F5344CB8AC3E}">
        <p14:creationId xmlns:p14="http://schemas.microsoft.com/office/powerpoint/2010/main" val="1912088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91921" y="1511389"/>
            <a:ext cx="11582400" cy="1240589"/>
          </a:xfrm>
          <a:prstGeom prst="rect">
            <a:avLst/>
          </a:prstGeom>
        </p:spPr>
      </p:pic>
      <p:sp>
        <p:nvSpPr>
          <p:cNvPr id="3" name="Rectángulo 2"/>
          <p:cNvSpPr/>
          <p:nvPr/>
        </p:nvSpPr>
        <p:spPr>
          <a:xfrm>
            <a:off x="1794456" y="34750"/>
            <a:ext cx="10397544" cy="954107"/>
          </a:xfrm>
          <a:prstGeom prst="rect">
            <a:avLst/>
          </a:prstGeom>
        </p:spPr>
        <p:txBody>
          <a:bodyPr wrap="square">
            <a:spAutoFit/>
          </a:bodyPr>
          <a:lstStyle/>
          <a:p>
            <a:r>
              <a:rPr lang="es-MX" sz="2800" dirty="0"/>
              <a:t>EJEMPLO 1.- Para la red 192.168.10.0 con mascara 255.255.255.0, obtener 8 subredes. </a:t>
            </a:r>
          </a:p>
        </p:txBody>
      </p:sp>
      <p:pic>
        <p:nvPicPr>
          <p:cNvPr id="4" name="Imagen 3"/>
          <p:cNvPicPr>
            <a:picLocks noChangeAspect="1"/>
          </p:cNvPicPr>
          <p:nvPr/>
        </p:nvPicPr>
        <p:blipFill>
          <a:blip r:embed="rId3"/>
          <a:stretch>
            <a:fillRect/>
          </a:stretch>
        </p:blipFill>
        <p:spPr>
          <a:xfrm>
            <a:off x="1722834" y="3292420"/>
            <a:ext cx="8691538" cy="532135"/>
          </a:xfrm>
          <a:prstGeom prst="rect">
            <a:avLst/>
          </a:prstGeom>
        </p:spPr>
      </p:pic>
      <p:pic>
        <p:nvPicPr>
          <p:cNvPr id="5" name="Imagen 4"/>
          <p:cNvPicPr>
            <a:picLocks noChangeAspect="1"/>
          </p:cNvPicPr>
          <p:nvPr/>
        </p:nvPicPr>
        <p:blipFill>
          <a:blip r:embed="rId4"/>
          <a:stretch>
            <a:fillRect/>
          </a:stretch>
        </p:blipFill>
        <p:spPr>
          <a:xfrm>
            <a:off x="291921" y="4364997"/>
            <a:ext cx="11553364" cy="915339"/>
          </a:xfrm>
          <a:prstGeom prst="rect">
            <a:avLst/>
          </a:prstGeom>
        </p:spPr>
      </p:pic>
    </p:spTree>
    <p:extLst>
      <p:ext uri="{BB962C8B-B14F-4D97-AF65-F5344CB8AC3E}">
        <p14:creationId xmlns:p14="http://schemas.microsoft.com/office/powerpoint/2010/main" val="3368783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91920" y="1502937"/>
            <a:ext cx="11621037" cy="1463552"/>
          </a:xfrm>
          <a:prstGeom prst="rect">
            <a:avLst/>
          </a:prstGeom>
        </p:spPr>
      </p:pic>
      <p:pic>
        <p:nvPicPr>
          <p:cNvPr id="4" name="Imagen 3"/>
          <p:cNvPicPr>
            <a:picLocks noChangeAspect="1"/>
          </p:cNvPicPr>
          <p:nvPr/>
        </p:nvPicPr>
        <p:blipFill>
          <a:blip r:embed="rId3"/>
          <a:stretch>
            <a:fillRect/>
          </a:stretch>
        </p:blipFill>
        <p:spPr>
          <a:xfrm>
            <a:off x="291919" y="3294352"/>
            <a:ext cx="11713833" cy="659462"/>
          </a:xfrm>
          <a:prstGeom prst="rect">
            <a:avLst/>
          </a:prstGeom>
        </p:spPr>
      </p:pic>
      <p:pic>
        <p:nvPicPr>
          <p:cNvPr id="5" name="Imagen 4"/>
          <p:cNvPicPr>
            <a:picLocks noChangeAspect="1"/>
          </p:cNvPicPr>
          <p:nvPr/>
        </p:nvPicPr>
        <p:blipFill>
          <a:blip r:embed="rId4"/>
          <a:stretch>
            <a:fillRect/>
          </a:stretch>
        </p:blipFill>
        <p:spPr>
          <a:xfrm>
            <a:off x="1772720" y="4790559"/>
            <a:ext cx="8659435" cy="590416"/>
          </a:xfrm>
          <a:prstGeom prst="rect">
            <a:avLst/>
          </a:prstGeom>
        </p:spPr>
      </p:pic>
      <p:sp>
        <p:nvSpPr>
          <p:cNvPr id="6" name="Rectángulo 5"/>
          <p:cNvSpPr/>
          <p:nvPr/>
        </p:nvSpPr>
        <p:spPr>
          <a:xfrm>
            <a:off x="1794456" y="34750"/>
            <a:ext cx="10397544" cy="954107"/>
          </a:xfrm>
          <a:prstGeom prst="rect">
            <a:avLst/>
          </a:prstGeom>
        </p:spPr>
        <p:txBody>
          <a:bodyPr wrap="square">
            <a:spAutoFit/>
          </a:bodyPr>
          <a:lstStyle/>
          <a:p>
            <a:r>
              <a:rPr lang="es-MX" sz="2800" dirty="0"/>
              <a:t>EJEMPLO 1.- Para la red 192.168.10.0 con mascara 255.255.255.0, obtener 8 subredes. </a:t>
            </a:r>
          </a:p>
        </p:txBody>
      </p:sp>
    </p:spTree>
    <p:extLst>
      <p:ext uri="{BB962C8B-B14F-4D97-AF65-F5344CB8AC3E}">
        <p14:creationId xmlns:p14="http://schemas.microsoft.com/office/powerpoint/2010/main" val="3356246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4456" y="34750"/>
            <a:ext cx="10397544" cy="954107"/>
          </a:xfrm>
          <a:prstGeom prst="rect">
            <a:avLst/>
          </a:prstGeom>
        </p:spPr>
        <p:txBody>
          <a:bodyPr wrap="square">
            <a:spAutoFit/>
          </a:bodyPr>
          <a:lstStyle/>
          <a:p>
            <a:r>
              <a:rPr lang="es-MX" sz="2800" dirty="0"/>
              <a:t>EJEMPLO 1.- Para la red 192.168.10.0 con mascara 255.255.255.0, obtener 8 subredes. </a:t>
            </a:r>
          </a:p>
        </p:txBody>
      </p:sp>
      <p:pic>
        <p:nvPicPr>
          <p:cNvPr id="3" name="Imagen 2"/>
          <p:cNvPicPr>
            <a:picLocks noChangeAspect="1"/>
          </p:cNvPicPr>
          <p:nvPr/>
        </p:nvPicPr>
        <p:blipFill>
          <a:blip r:embed="rId2"/>
          <a:stretch>
            <a:fillRect/>
          </a:stretch>
        </p:blipFill>
        <p:spPr>
          <a:xfrm>
            <a:off x="293396" y="1389173"/>
            <a:ext cx="11668195" cy="1770494"/>
          </a:xfrm>
          <a:prstGeom prst="rect">
            <a:avLst/>
          </a:prstGeom>
        </p:spPr>
      </p:pic>
      <p:pic>
        <p:nvPicPr>
          <p:cNvPr id="4" name="Imagen 3"/>
          <p:cNvPicPr>
            <a:picLocks noChangeAspect="1"/>
          </p:cNvPicPr>
          <p:nvPr/>
        </p:nvPicPr>
        <p:blipFill>
          <a:blip r:embed="rId3"/>
          <a:stretch>
            <a:fillRect/>
          </a:stretch>
        </p:blipFill>
        <p:spPr>
          <a:xfrm>
            <a:off x="293395" y="3439800"/>
            <a:ext cx="11668195" cy="899683"/>
          </a:xfrm>
          <a:prstGeom prst="rect">
            <a:avLst/>
          </a:prstGeom>
        </p:spPr>
      </p:pic>
      <p:pic>
        <p:nvPicPr>
          <p:cNvPr id="5" name="Imagen 4"/>
          <p:cNvPicPr>
            <a:picLocks noChangeAspect="1"/>
          </p:cNvPicPr>
          <p:nvPr/>
        </p:nvPicPr>
        <p:blipFill>
          <a:blip r:embed="rId4"/>
          <a:stretch>
            <a:fillRect/>
          </a:stretch>
        </p:blipFill>
        <p:spPr>
          <a:xfrm>
            <a:off x="293394" y="4919329"/>
            <a:ext cx="11772923" cy="1017832"/>
          </a:xfrm>
          <a:prstGeom prst="rect">
            <a:avLst/>
          </a:prstGeom>
        </p:spPr>
      </p:pic>
    </p:spTree>
    <p:extLst>
      <p:ext uri="{BB962C8B-B14F-4D97-AF65-F5344CB8AC3E}">
        <p14:creationId xmlns:p14="http://schemas.microsoft.com/office/powerpoint/2010/main" val="3517530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10166" y="1433981"/>
            <a:ext cx="11730634" cy="1721343"/>
          </a:xfrm>
          <a:prstGeom prst="rect">
            <a:avLst/>
          </a:prstGeom>
        </p:spPr>
      </p:pic>
      <p:sp>
        <p:nvSpPr>
          <p:cNvPr id="3" name="Rectángulo 2"/>
          <p:cNvSpPr/>
          <p:nvPr/>
        </p:nvSpPr>
        <p:spPr>
          <a:xfrm>
            <a:off x="1794456" y="34750"/>
            <a:ext cx="10397544" cy="954107"/>
          </a:xfrm>
          <a:prstGeom prst="rect">
            <a:avLst/>
          </a:prstGeom>
        </p:spPr>
        <p:txBody>
          <a:bodyPr wrap="square">
            <a:spAutoFit/>
          </a:bodyPr>
          <a:lstStyle/>
          <a:p>
            <a:r>
              <a:rPr lang="es-MX" sz="2800" dirty="0"/>
              <a:t>EJEMPLO 1.- Para la red 192.168.10.0 con mascara 255.255.255.0, obtener 8 subredes. </a:t>
            </a:r>
          </a:p>
        </p:txBody>
      </p:sp>
      <p:pic>
        <p:nvPicPr>
          <p:cNvPr id="4" name="Imagen 3"/>
          <p:cNvPicPr>
            <a:picLocks noChangeAspect="1"/>
          </p:cNvPicPr>
          <p:nvPr/>
        </p:nvPicPr>
        <p:blipFill rotWithShape="1">
          <a:blip r:embed="rId3"/>
          <a:srcRect t="54270"/>
          <a:stretch/>
        </p:blipFill>
        <p:spPr>
          <a:xfrm>
            <a:off x="293395" y="3928056"/>
            <a:ext cx="11668195" cy="411427"/>
          </a:xfrm>
          <a:prstGeom prst="rect">
            <a:avLst/>
          </a:prstGeom>
        </p:spPr>
      </p:pic>
    </p:spTree>
    <p:extLst>
      <p:ext uri="{BB962C8B-B14F-4D97-AF65-F5344CB8AC3E}">
        <p14:creationId xmlns:p14="http://schemas.microsoft.com/office/powerpoint/2010/main" val="2391029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14526" y="1467654"/>
            <a:ext cx="11626661" cy="1507365"/>
          </a:xfrm>
          <a:prstGeom prst="rect">
            <a:avLst/>
          </a:prstGeom>
        </p:spPr>
      </p:pic>
      <p:sp>
        <p:nvSpPr>
          <p:cNvPr id="3" name="Rectángulo 2"/>
          <p:cNvSpPr/>
          <p:nvPr/>
        </p:nvSpPr>
        <p:spPr>
          <a:xfrm>
            <a:off x="1794456" y="34750"/>
            <a:ext cx="10397544" cy="954107"/>
          </a:xfrm>
          <a:prstGeom prst="rect">
            <a:avLst/>
          </a:prstGeom>
        </p:spPr>
        <p:txBody>
          <a:bodyPr wrap="square">
            <a:spAutoFit/>
          </a:bodyPr>
          <a:lstStyle/>
          <a:p>
            <a:r>
              <a:rPr lang="es-MX" sz="2800" dirty="0"/>
              <a:t>EJEMPLO 1.- Para la red 192.168.10.0 con mascara 255.255.255.0, obtener 8 subredes. </a:t>
            </a:r>
          </a:p>
        </p:txBody>
      </p:sp>
      <p:pic>
        <p:nvPicPr>
          <p:cNvPr id="4" name="Imagen 3"/>
          <p:cNvPicPr>
            <a:picLocks noChangeAspect="1"/>
          </p:cNvPicPr>
          <p:nvPr/>
        </p:nvPicPr>
        <p:blipFill>
          <a:blip r:embed="rId3"/>
          <a:stretch>
            <a:fillRect/>
          </a:stretch>
        </p:blipFill>
        <p:spPr>
          <a:xfrm>
            <a:off x="314526" y="3648813"/>
            <a:ext cx="11800377" cy="601218"/>
          </a:xfrm>
          <a:prstGeom prst="rect">
            <a:avLst/>
          </a:prstGeom>
        </p:spPr>
      </p:pic>
      <p:pic>
        <p:nvPicPr>
          <p:cNvPr id="5" name="Imagen 4"/>
          <p:cNvPicPr>
            <a:picLocks noChangeAspect="1"/>
          </p:cNvPicPr>
          <p:nvPr/>
        </p:nvPicPr>
        <p:blipFill>
          <a:blip r:embed="rId4"/>
          <a:stretch>
            <a:fillRect/>
          </a:stretch>
        </p:blipFill>
        <p:spPr>
          <a:xfrm>
            <a:off x="314526" y="4750158"/>
            <a:ext cx="11752406" cy="1199881"/>
          </a:xfrm>
          <a:prstGeom prst="rect">
            <a:avLst/>
          </a:prstGeom>
        </p:spPr>
      </p:pic>
    </p:spTree>
    <p:extLst>
      <p:ext uri="{BB962C8B-B14F-4D97-AF65-F5344CB8AC3E}">
        <p14:creationId xmlns:p14="http://schemas.microsoft.com/office/powerpoint/2010/main" val="3600918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20830" y="1484491"/>
            <a:ext cx="4587106" cy="292794"/>
          </a:xfrm>
          <a:prstGeom prst="rect">
            <a:avLst/>
          </a:prstGeom>
        </p:spPr>
      </p:pic>
      <p:sp>
        <p:nvSpPr>
          <p:cNvPr id="3" name="Rectángulo 2"/>
          <p:cNvSpPr/>
          <p:nvPr/>
        </p:nvSpPr>
        <p:spPr>
          <a:xfrm>
            <a:off x="1794456" y="34750"/>
            <a:ext cx="10397544" cy="954107"/>
          </a:xfrm>
          <a:prstGeom prst="rect">
            <a:avLst/>
          </a:prstGeom>
        </p:spPr>
        <p:txBody>
          <a:bodyPr wrap="square">
            <a:spAutoFit/>
          </a:bodyPr>
          <a:lstStyle/>
          <a:p>
            <a:r>
              <a:rPr lang="es-MX" sz="2800" dirty="0"/>
              <a:t>EJEMPLO 1.- Para la red 192.168.10.0 con mascara 255.255.255.0, obtener 8 subredes. </a:t>
            </a:r>
          </a:p>
        </p:txBody>
      </p:sp>
      <p:pic>
        <p:nvPicPr>
          <p:cNvPr id="4" name="Imagen 3"/>
          <p:cNvPicPr>
            <a:picLocks noChangeAspect="1"/>
          </p:cNvPicPr>
          <p:nvPr/>
        </p:nvPicPr>
        <p:blipFill>
          <a:blip r:embed="rId3"/>
          <a:stretch>
            <a:fillRect/>
          </a:stretch>
        </p:blipFill>
        <p:spPr>
          <a:xfrm>
            <a:off x="320830" y="2080676"/>
            <a:ext cx="11671446" cy="881465"/>
          </a:xfrm>
          <a:prstGeom prst="rect">
            <a:avLst/>
          </a:prstGeom>
        </p:spPr>
      </p:pic>
      <p:pic>
        <p:nvPicPr>
          <p:cNvPr id="5" name="Imagen 4"/>
          <p:cNvPicPr>
            <a:picLocks noChangeAspect="1"/>
          </p:cNvPicPr>
          <p:nvPr/>
        </p:nvPicPr>
        <p:blipFill>
          <a:blip r:embed="rId4"/>
          <a:stretch>
            <a:fillRect/>
          </a:stretch>
        </p:blipFill>
        <p:spPr>
          <a:xfrm>
            <a:off x="320830" y="3338045"/>
            <a:ext cx="11671446" cy="935498"/>
          </a:xfrm>
          <a:prstGeom prst="rect">
            <a:avLst/>
          </a:prstGeom>
        </p:spPr>
      </p:pic>
    </p:spTree>
    <p:extLst>
      <p:ext uri="{BB962C8B-B14F-4D97-AF65-F5344CB8AC3E}">
        <p14:creationId xmlns:p14="http://schemas.microsoft.com/office/powerpoint/2010/main" val="3925150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20830" y="1484491"/>
            <a:ext cx="4587106" cy="292794"/>
          </a:xfrm>
          <a:prstGeom prst="rect">
            <a:avLst/>
          </a:prstGeom>
        </p:spPr>
      </p:pic>
      <p:sp>
        <p:nvSpPr>
          <p:cNvPr id="3" name="Rectángulo 2"/>
          <p:cNvSpPr/>
          <p:nvPr/>
        </p:nvSpPr>
        <p:spPr>
          <a:xfrm>
            <a:off x="1794456" y="34750"/>
            <a:ext cx="10397544" cy="954107"/>
          </a:xfrm>
          <a:prstGeom prst="rect">
            <a:avLst/>
          </a:prstGeom>
        </p:spPr>
        <p:txBody>
          <a:bodyPr wrap="square">
            <a:spAutoFit/>
          </a:bodyPr>
          <a:lstStyle/>
          <a:p>
            <a:r>
              <a:rPr lang="es-MX" sz="2800" dirty="0"/>
              <a:t>EJEMPLO 1.- Para la red 192.168.10.0 con mascara 255.255.255.0, obtener 8 subredes. </a:t>
            </a:r>
          </a:p>
        </p:txBody>
      </p:sp>
      <p:pic>
        <p:nvPicPr>
          <p:cNvPr id="4" name="Imagen 3"/>
          <p:cNvPicPr>
            <a:picLocks noChangeAspect="1"/>
          </p:cNvPicPr>
          <p:nvPr/>
        </p:nvPicPr>
        <p:blipFill>
          <a:blip r:embed="rId3"/>
          <a:stretch>
            <a:fillRect/>
          </a:stretch>
        </p:blipFill>
        <p:spPr>
          <a:xfrm>
            <a:off x="2052838" y="1777285"/>
            <a:ext cx="9197412" cy="4955683"/>
          </a:xfrm>
          <a:prstGeom prst="rect">
            <a:avLst/>
          </a:prstGeom>
        </p:spPr>
      </p:pic>
    </p:spTree>
    <p:extLst>
      <p:ext uri="{BB962C8B-B14F-4D97-AF65-F5344CB8AC3E}">
        <p14:creationId xmlns:p14="http://schemas.microsoft.com/office/powerpoint/2010/main" val="1449911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4456" y="34750"/>
            <a:ext cx="10397544" cy="954107"/>
          </a:xfrm>
          <a:prstGeom prst="rect">
            <a:avLst/>
          </a:prstGeom>
        </p:spPr>
        <p:txBody>
          <a:bodyPr wrap="square">
            <a:spAutoFit/>
          </a:bodyPr>
          <a:lstStyle/>
          <a:p>
            <a:r>
              <a:rPr lang="es-MX" sz="2800" dirty="0"/>
              <a:t>EJEMPLO 1.- Para la red 192.168.10.0 con mascara 255.255.255.0, obtener 8 subredes. </a:t>
            </a:r>
          </a:p>
        </p:txBody>
      </p:sp>
      <p:pic>
        <p:nvPicPr>
          <p:cNvPr id="3" name="Imagen 2"/>
          <p:cNvPicPr>
            <a:picLocks noChangeAspect="1"/>
          </p:cNvPicPr>
          <p:nvPr/>
        </p:nvPicPr>
        <p:blipFill>
          <a:blip r:embed="rId2"/>
          <a:stretch>
            <a:fillRect/>
          </a:stretch>
        </p:blipFill>
        <p:spPr>
          <a:xfrm>
            <a:off x="323312" y="1487174"/>
            <a:ext cx="11705555" cy="774973"/>
          </a:xfrm>
          <a:prstGeom prst="rect">
            <a:avLst/>
          </a:prstGeom>
        </p:spPr>
      </p:pic>
      <p:pic>
        <p:nvPicPr>
          <p:cNvPr id="4" name="Imagen 3"/>
          <p:cNvPicPr>
            <a:picLocks noChangeAspect="1"/>
          </p:cNvPicPr>
          <p:nvPr/>
        </p:nvPicPr>
        <p:blipFill>
          <a:blip r:embed="rId3"/>
          <a:stretch>
            <a:fillRect/>
          </a:stretch>
        </p:blipFill>
        <p:spPr>
          <a:xfrm>
            <a:off x="323312" y="2889254"/>
            <a:ext cx="11509021" cy="1521854"/>
          </a:xfrm>
          <a:prstGeom prst="rect">
            <a:avLst/>
          </a:prstGeom>
        </p:spPr>
      </p:pic>
      <p:pic>
        <p:nvPicPr>
          <p:cNvPr id="5" name="Imagen 4"/>
          <p:cNvPicPr>
            <a:picLocks noChangeAspect="1"/>
          </p:cNvPicPr>
          <p:nvPr/>
        </p:nvPicPr>
        <p:blipFill>
          <a:blip r:embed="rId4"/>
          <a:stretch>
            <a:fillRect/>
          </a:stretch>
        </p:blipFill>
        <p:spPr>
          <a:xfrm>
            <a:off x="323311" y="5025336"/>
            <a:ext cx="11509021" cy="1540900"/>
          </a:xfrm>
          <a:prstGeom prst="rect">
            <a:avLst/>
          </a:prstGeom>
        </p:spPr>
      </p:pic>
    </p:spTree>
    <p:extLst>
      <p:ext uri="{BB962C8B-B14F-4D97-AF65-F5344CB8AC3E}">
        <p14:creationId xmlns:p14="http://schemas.microsoft.com/office/powerpoint/2010/main" val="2961053760"/>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Wisp</Template>
  <TotalTime>1194</TotalTime>
  <Words>555</Words>
  <Application>Microsoft Office PowerPoint</Application>
  <PresentationFormat>Panorámica</PresentationFormat>
  <Paragraphs>38</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18</vt:i4>
      </vt:variant>
    </vt:vector>
  </HeadingPairs>
  <TitlesOfParts>
    <vt:vector size="25" baseType="lpstr">
      <vt:lpstr>Arial</vt:lpstr>
      <vt:lpstr>Century Gothic</vt:lpstr>
      <vt:lpstr>Trebuchet MS</vt:lpstr>
      <vt:lpstr>Wingdings 3</vt:lpstr>
      <vt:lpstr>Espiral</vt:lpstr>
      <vt:lpstr>Faceta</vt:lpstr>
      <vt:lpstr>Ion</vt:lpstr>
      <vt:lpstr>Guía para resolver los ejercicios de cálculo de redes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Ejercicios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Guía para resolver los ejercicios de cálculo de redes</dc:title>
  <dc:creator>Attor</dc:creator>
  <cp:lastModifiedBy>Attor</cp:lastModifiedBy>
  <cp:revision>11</cp:revision>
  <dcterms:created xsi:type="dcterms:W3CDTF">2015-03-14T03:34:28Z</dcterms:created>
  <dcterms:modified xsi:type="dcterms:W3CDTF">2015-03-14T23:29:00Z</dcterms:modified>
</cp:coreProperties>
</file>